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embeddedFontLs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Roboto Medium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83">
          <p15:clr>
            <a:srgbClr val="A4A3A4"/>
          </p15:clr>
        </p15:guide>
        <p15:guide id="4" orient="horz" pos="436">
          <p15:clr>
            <a:srgbClr val="A4A3A4"/>
          </p15:clr>
        </p15:guide>
        <p15:guide id="5" orient="horz" pos="3793">
          <p15:clr>
            <a:srgbClr val="A4A3A4"/>
          </p15:clr>
        </p15:guide>
        <p15:guide id="6" pos="5518">
          <p15:clr>
            <a:srgbClr val="A4A3A4"/>
          </p15:clr>
        </p15:guide>
        <p15:guide id="7" pos="7197">
          <p15:clr>
            <a:srgbClr val="A4A3A4"/>
          </p15:clr>
        </p15:guide>
        <p15:guide id="8" pos="2162">
          <p15:clr>
            <a:srgbClr val="A4A3A4"/>
          </p15:clr>
        </p15:guide>
        <p15:guide id="9" pos="3341">
          <p15:clr>
            <a:srgbClr val="A4A3A4"/>
          </p15:clr>
        </p15:guide>
        <p15:guide id="10" pos="43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>
        <p:guide orient="horz" pos="2160"/>
        <p:guide pos="3840"/>
        <p:guide pos="483"/>
        <p:guide orient="horz" pos="436"/>
        <p:guide orient="horz" pos="379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Титульный слайд">
  <p:cSld name="2_Титульный слайд">
    <p:bg>
      <p:bgPr>
        <a:solidFill>
          <a:schemeClr val="dk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sz="7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body" idx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итульный слайд">
  <p:cSld name="4_Титульный слайд">
    <p:bg>
      <p:bgPr>
        <a:solidFill>
          <a:srgbClr val="6E32E0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sz="72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body" idx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Только заголовок">
  <p:cSld name="13_Только заголовок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3"/>
          <p:cNvSpPr txBox="1">
            <a:spLocks noGrp="1"/>
          </p:cNvSpPr>
          <p:nvPr>
            <p:ph type="body" idx="1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>
            <a:spLocks noGrp="1"/>
          </p:cNvSpPr>
          <p:nvPr>
            <p:ph type="pic" idx="2"/>
          </p:nvPr>
        </p:nvSpPr>
        <p:spPr>
          <a:xfrm>
            <a:off x="-1" y="13465"/>
            <a:ext cx="7958667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Только заголовок">
  <p:cSld name="15_Только заголовок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Только заголовок">
  <p:cSld name="21_Только заголовок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Только заголовок">
  <p:cSld name="14_Только заголовок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>
            <a:spLocks noGrp="1"/>
          </p:cNvSpPr>
          <p:nvPr>
            <p:ph type="pic" idx="2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Только заголовок">
  <p:cSld name="18_Только заголовок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pic>
        <p:nvPicPr>
          <p:cNvPr id="69" name="Google Shape;69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Только заголовок">
  <p:cSld name="17_Только заголовок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8"/>
          <p:cNvSpPr>
            <a:spLocks noGrp="1"/>
          </p:cNvSpPr>
          <p:nvPr>
            <p:ph type="pic" idx="2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Только заголовок">
  <p:cSld name="16_Только заголовок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8" name="Google Shape;78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9"/>
          <p:cNvSpPr>
            <a:spLocks noGrp="1"/>
          </p:cNvSpPr>
          <p:nvPr>
            <p:ph type="pic" idx="2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Только заголовок">
  <p:cSld name="20_Только заголовок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" name="Google Shape;8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body" idx="1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815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AutoNum type="arabicPeriod"/>
              <a:defRPr sz="2200" b="0" i="0" u="none" strike="noStrike" cap="none">
                <a:solidFill>
                  <a:srgbClr val="F5F5F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>
  <p:cSld name="Только заголовок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1"/>
          <p:cNvSpPr>
            <a:spLocks noGrp="1"/>
          </p:cNvSpPr>
          <p:nvPr>
            <p:ph type="pic" idx="2"/>
          </p:nvPr>
        </p:nvSpPr>
        <p:spPr>
          <a:xfrm>
            <a:off x="6093708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body" idx="1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итульный слайд">
  <p:cSld name="4_Титульный слайд">
    <p:bg>
      <p:bgPr>
        <a:solidFill>
          <a:srgbClr val="6E32E0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sz="72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body" idx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Только заголовок">
  <p:cSld name="12_Только заголовок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2"/>
          <p:cNvSpPr txBox="1">
            <a:spLocks noGrp="1"/>
          </p:cNvSpPr>
          <p:nvPr>
            <p:ph type="body" idx="1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Только заголовок">
  <p:cSld name="5_Только заголовок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3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body" idx="2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Только заголовок">
  <p:cSld name="10_Только заголовок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04" name="Google Shape;104;p24"/>
          <p:cNvSpPr txBox="1">
            <a:spLocks noGrp="1"/>
          </p:cNvSpPr>
          <p:nvPr>
            <p:ph type="body" idx="2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олько заголовок">
  <p:cSld name="1_Только заголовок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5"/>
          <p:cNvSpPr>
            <a:spLocks noGrp="1"/>
          </p:cNvSpPr>
          <p:nvPr>
            <p:ph type="pic" idx="2"/>
          </p:nvPr>
        </p:nvSpPr>
        <p:spPr>
          <a:xfrm>
            <a:off x="6093708" y="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body" idx="1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10" name="Google Shape;110;p25"/>
          <p:cNvSpPr>
            <a:spLocks noGrp="1"/>
          </p:cNvSpPr>
          <p:nvPr>
            <p:ph type="pic" idx="3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Только заголовок">
  <p:cSld name="6_Только заголовок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6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90847" y="2136469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</a:pPr>
            <a:r>
              <a:rPr lang="ru-RU"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Образец текста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Только заголовок">
  <p:cSld name="7_Только заголовок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7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27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body" idx="2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Только заголовок">
  <p:cSld name="11_Только заголовок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/>
          <p:nvPr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28"/>
          <p:cNvSpPr/>
          <p:nvPr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8"/>
          <p:cNvSpPr/>
          <p:nvPr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8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body" idx="1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body" idx="2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body" idx="3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Только заголовок">
  <p:cSld name="3_Только заголовок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9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3" name="Google Shape;133;p29"/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35" name="Google Shape;135;p29"/>
          <p:cNvSpPr/>
          <p:nvPr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9"/>
          <p:cNvSpPr txBox="1">
            <a:spLocks noGrp="1"/>
          </p:cNvSpPr>
          <p:nvPr>
            <p:ph type="body" idx="2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Только заголовок">
  <p:cSld name="2_Только заголовок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" name="Google Shape;18;p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683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Только заголовок">
  <p:cSld name="19_Только заголовок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815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олько заголовок">
  <p:cSld name="4_Только заголовок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683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Титульный слайд">
  <p:cSld name="2_Титульный слайд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sz="7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Титульный слайд">
  <p:cSld name="3_Титульный слайд">
    <p:bg>
      <p:bgPr>
        <a:solidFill>
          <a:schemeClr val="dk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sz="72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Титульный слайд">
  <p:cSld name="5_Титульный слайд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sz="72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43000"/>
          </a:blip>
          <a:srcRect t="7740" b="7739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0"/>
          <p:cNvSpPr txBox="1">
            <a:spLocks noGrp="1"/>
          </p:cNvSpPr>
          <p:nvPr>
            <p:ph type="title"/>
          </p:nvPr>
        </p:nvSpPr>
        <p:spPr>
          <a:xfrm>
            <a:off x="690847" y="3009279"/>
            <a:ext cx="9037615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3" name="Google Shape;143;p30"/>
          <p:cNvSpPr txBox="1">
            <a:spLocks noGrp="1"/>
          </p:cNvSpPr>
          <p:nvPr>
            <p:ph type="body" idx="1"/>
          </p:nvPr>
        </p:nvSpPr>
        <p:spPr>
          <a:xfrm>
            <a:off x="690847" y="577544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214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ru-RU" sz="2800"/>
              <a:t>Вебинары</a:t>
            </a:r>
            <a:endParaRPr sz="2800"/>
          </a:p>
          <a:p>
            <a:pPr marL="0" lvl="0" indent="0" algn="l" rtl="0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endParaRPr sz="2800"/>
          </a:p>
        </p:txBody>
      </p:sp>
      <p:pic>
        <p:nvPicPr>
          <p:cNvPr id="144" name="Google Shape;144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9"/>
          <p:cNvSpPr txBox="1">
            <a:spLocks noGrp="1"/>
          </p:cNvSpPr>
          <p:nvPr>
            <p:ph type="title"/>
          </p:nvPr>
        </p:nvSpPr>
        <p:spPr>
          <a:xfrm>
            <a:off x="690847" y="460069"/>
            <a:ext cx="10810306" cy="3605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r>
              <a:rPr lang="ru-RU" sz="2880" b="1"/>
              <a:t>Закон распределения вероятностей</a:t>
            </a:r>
            <a:r>
              <a:rPr lang="ru-RU" sz="2880"/>
              <a:t> дискретной случайной величины — это соответствие между возможными значениями этой величины и вероятностями, которые им соответствуют.</a:t>
            </a:r>
            <a:endParaRPr sz="288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0"/>
          <p:cNvSpPr txBox="1">
            <a:spLocks noGrp="1"/>
          </p:cNvSpPr>
          <p:nvPr>
            <p:ph type="title"/>
          </p:nvPr>
        </p:nvSpPr>
        <p:spPr>
          <a:xfrm>
            <a:off x="690850" y="460077"/>
            <a:ext cx="10810200" cy="51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r>
              <a:rPr lang="ru-RU" sz="2880" b="1"/>
              <a:t>Биномиальное распределение</a:t>
            </a:r>
            <a:r>
              <a:rPr lang="ru-RU" sz="2880"/>
              <a:t> — один из примеров дискретного распределения.</a:t>
            </a:r>
            <a:endParaRPr sz="288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br>
              <a:rPr lang="ru-RU" sz="2880"/>
            </a:br>
            <a:r>
              <a:rPr lang="ru-RU" sz="2880"/>
              <a:t>Биномиальный закон распределения — это закон</a:t>
            </a:r>
            <a:br>
              <a:rPr lang="ru-RU" sz="2880"/>
            </a:br>
            <a:r>
              <a:rPr lang="ru-RU" sz="2880"/>
              <a:t>распределения числа </a:t>
            </a:r>
            <a:r>
              <a:rPr lang="ru-RU" sz="2880" b="1" i="1"/>
              <a:t>X = k </a:t>
            </a:r>
            <a:r>
              <a:rPr lang="ru-RU" sz="2880"/>
              <a:t>наступлений события </a:t>
            </a:r>
            <a:r>
              <a:rPr lang="ru-RU" sz="2880" b="1" i="1"/>
              <a:t>A</a:t>
            </a:r>
            <a:r>
              <a:rPr lang="ru-RU" sz="2880"/>
              <a:t> в </a:t>
            </a:r>
            <a:r>
              <a:rPr lang="ru-RU" sz="2880" b="1" i="1"/>
              <a:t>n</a:t>
            </a:r>
            <a:r>
              <a:rPr lang="ru-RU" sz="2880"/>
              <a:t> независимых испытаниях, в каждом из которых оно может произойти с вероятностью </a:t>
            </a:r>
            <a:r>
              <a:rPr lang="ru-RU" sz="2880" b="1" i="1"/>
              <a:t>p</a:t>
            </a:r>
            <a:r>
              <a:rPr lang="ru-RU" sz="2880"/>
              <a:t>.</a:t>
            </a:r>
            <a:endParaRPr sz="288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1"/>
          <p:cNvSpPr txBox="1">
            <a:spLocks noGrp="1"/>
          </p:cNvSpPr>
          <p:nvPr>
            <p:ph type="title"/>
          </p:nvPr>
        </p:nvSpPr>
        <p:spPr>
          <a:xfrm>
            <a:off x="690850" y="1480813"/>
            <a:ext cx="10810200" cy="24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0"/>
              <a:buFont typeface="Roboto"/>
              <a:buNone/>
            </a:pPr>
            <a:br>
              <a:rPr lang="ru-RU" sz="2430" b="1"/>
            </a:br>
            <a:r>
              <a:rPr lang="ru-RU" sz="2430"/>
              <a:t>Число наступления события — это дискретная величина из отрезка [0, </a:t>
            </a:r>
            <a:r>
              <a:rPr lang="ru-RU" sz="2430" b="1" i="1"/>
              <a:t>n</a:t>
            </a:r>
            <a:r>
              <a:rPr lang="ru-RU" sz="2430"/>
              <a:t>].</a:t>
            </a:r>
            <a:br>
              <a:rPr lang="ru-RU" sz="2430"/>
            </a:br>
            <a:r>
              <a:rPr lang="ru-RU" sz="2430"/>
              <a:t>Вероятности возможных значений этой величины определяются по </a:t>
            </a:r>
            <a:r>
              <a:rPr lang="ru-RU" sz="2430" b="1"/>
              <a:t>формуле Бернулли</a:t>
            </a:r>
            <a:r>
              <a:rPr lang="ru-RU" sz="2430"/>
              <a:t>:</a:t>
            </a:r>
            <a:br>
              <a:rPr lang="ru-RU" sz="2880"/>
            </a:br>
            <a:endParaRPr sz="2880"/>
          </a:p>
        </p:txBody>
      </p:sp>
      <p:pic>
        <p:nvPicPr>
          <p:cNvPr id="210" name="Google Shape;210;p41" descr="2.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71689" y="3062495"/>
            <a:ext cx="4124901" cy="1124107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41"/>
          <p:cNvSpPr/>
          <p:nvPr/>
        </p:nvSpPr>
        <p:spPr>
          <a:xfrm>
            <a:off x="823049" y="4516916"/>
            <a:ext cx="10259919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где </a:t>
            </a:r>
            <a:r>
              <a:rPr lang="ru-RU" sz="2400" b="1" i="1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ru-RU"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lang="ru-RU"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это вероятность наступления события </a:t>
            </a:r>
            <a:r>
              <a:rPr lang="ru-RU" sz="2400" b="1" i="1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ru-RU"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ru-RU" sz="2400" b="1" i="1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lang="ru-RU"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независимых испытани</a:t>
            </a:r>
            <a:r>
              <a:rPr lang="ru-RU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ях</a:t>
            </a:r>
            <a:r>
              <a:rPr lang="ru-RU"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 </a:t>
            </a:r>
            <a:r>
              <a:rPr lang="ru-RU" sz="2400" b="1" i="1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 = 1 – p</a:t>
            </a:r>
            <a:r>
              <a:rPr lang="ru-RU"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/>
          </a:p>
        </p:txBody>
      </p:sp>
      <p:sp>
        <p:nvSpPr>
          <p:cNvPr id="212" name="Google Shape;212;p41"/>
          <p:cNvSpPr/>
          <p:nvPr/>
        </p:nvSpPr>
        <p:spPr>
          <a:xfrm>
            <a:off x="1079652" y="396607"/>
            <a:ext cx="9871113" cy="538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9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Биномиальное распределение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2"/>
          <p:cNvSpPr txBox="1">
            <a:spLocks noGrp="1"/>
          </p:cNvSpPr>
          <p:nvPr>
            <p:ph type="title"/>
          </p:nvPr>
        </p:nvSpPr>
        <p:spPr>
          <a:xfrm>
            <a:off x="690847" y="1061643"/>
            <a:ext cx="10810306" cy="2996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r>
              <a:rPr lang="ru-RU" sz="2880"/>
              <a:t>  </a:t>
            </a:r>
            <a:br>
              <a:rPr lang="ru-RU" sz="2880"/>
            </a:br>
            <a:r>
              <a:rPr lang="ru-RU" sz="2430"/>
              <a:t>Если проводится большое количество испытаний </a:t>
            </a:r>
            <a:r>
              <a:rPr lang="ru-RU" sz="2430" b="1" i="1"/>
              <a:t>n</a:t>
            </a:r>
            <a:r>
              <a:rPr lang="ru-RU" sz="2430" b="1"/>
              <a:t> </a:t>
            </a:r>
            <a:r>
              <a:rPr lang="ru-RU" sz="2430"/>
              <a:t>и при этом вероятность </a:t>
            </a:r>
            <a:r>
              <a:rPr lang="ru-RU" sz="2430" b="1" i="1"/>
              <a:t>p</a:t>
            </a:r>
            <a:r>
              <a:rPr lang="ru-RU" sz="2430"/>
              <a:t> появления события </a:t>
            </a:r>
            <a:r>
              <a:rPr lang="ru-RU" sz="2430" b="1" i="1"/>
              <a:t>A</a:t>
            </a:r>
            <a:r>
              <a:rPr lang="ru-RU" sz="2430"/>
              <a:t> в отдельном испытании мала, применяют формулу Пуассона для вычисления вероятности того, что событие произойдет </a:t>
            </a:r>
            <a:r>
              <a:rPr lang="ru-RU" sz="2430" b="1" i="1"/>
              <a:t>m</a:t>
            </a:r>
            <a:r>
              <a:rPr lang="ru-RU" sz="2430"/>
              <a:t> раз в </a:t>
            </a:r>
            <a:r>
              <a:rPr lang="ru-RU" sz="2430" b="1" i="1"/>
              <a:t>n</a:t>
            </a:r>
            <a:r>
              <a:rPr lang="ru-RU" sz="2430"/>
              <a:t> испытаниях:</a:t>
            </a:r>
            <a:br>
              <a:rPr lang="ru-RU" sz="2880"/>
            </a:br>
            <a:endParaRPr sz="2880"/>
          </a:p>
        </p:txBody>
      </p:sp>
      <p:pic>
        <p:nvPicPr>
          <p:cNvPr id="218" name="Google Shape;218;p42" descr="2.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48050" y="3614603"/>
            <a:ext cx="2495899" cy="110505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2"/>
          <p:cNvSpPr/>
          <p:nvPr/>
        </p:nvSpPr>
        <p:spPr>
          <a:xfrm>
            <a:off x="1839818" y="523034"/>
            <a:ext cx="7932144" cy="538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9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Распределение Пуассона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3"/>
          <p:cNvSpPr txBox="1">
            <a:spLocks noGrp="1"/>
          </p:cNvSpPr>
          <p:nvPr>
            <p:ph type="title"/>
          </p:nvPr>
        </p:nvSpPr>
        <p:spPr>
          <a:xfrm>
            <a:off x="690847" y="460069"/>
            <a:ext cx="10590425" cy="3682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lang="ru-RU" sz="3200"/>
              <a:t>Распределение Пуассона</a:t>
            </a:r>
            <a:r>
              <a:rPr lang="ru-RU" sz="3100"/>
              <a:t> и формула Пуассона часто применяются в теории массового обслуживания (ТМО).</a:t>
            </a:r>
            <a:br>
              <a:rPr lang="ru-RU" sz="2400"/>
            </a:br>
            <a:br>
              <a:rPr lang="ru-RU" sz="3200"/>
            </a:br>
            <a:endParaRPr sz="3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4"/>
          <p:cNvSpPr txBox="1">
            <a:spLocks noGrp="1"/>
          </p:cNvSpPr>
          <p:nvPr>
            <p:ph type="title"/>
          </p:nvPr>
        </p:nvSpPr>
        <p:spPr>
          <a:xfrm>
            <a:off x="690847" y="460069"/>
            <a:ext cx="10810306" cy="4872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0"/>
              <a:buFont typeface="Roboto"/>
              <a:buNone/>
            </a:pPr>
            <a:r>
              <a:rPr lang="ru-RU" sz="2430" b="1"/>
              <a:t>ТМО</a:t>
            </a:r>
            <a:r>
              <a:rPr lang="ru-RU" sz="2430"/>
              <a:t> — это раздел теории вероятностей, в котором исследуется рациональный выбор структуры системы обслуживания и его процесса. В основе теории — изучение потоков требований на обслуживание, поступающих в систему и выходящих из нее, длительности ожидания и длины очередей.</a:t>
            </a:r>
            <a:br>
              <a:rPr lang="ru-RU" sz="2880"/>
            </a:br>
            <a:br>
              <a:rPr lang="ru-RU" sz="2880"/>
            </a:br>
            <a:endParaRPr sz="288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5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Итоги</a:t>
            </a:r>
            <a:endParaRPr/>
          </a:p>
        </p:txBody>
      </p:sp>
      <p:sp>
        <p:nvSpPr>
          <p:cNvPr id="235" name="Google Shape;235;p45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l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Дискретная случайная величина.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Закон распределения вероятностей дискретной случайной величины.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Биномиальное распределение, формула Бернулли.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Распределение Пуассона.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64000"/>
          </a:blip>
          <a:srcRect t="7650" b="7651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1"/>
          <p:cNvSpPr txBox="1">
            <a:spLocks noGrp="1"/>
          </p:cNvSpPr>
          <p:nvPr>
            <p:ph type="title"/>
          </p:nvPr>
        </p:nvSpPr>
        <p:spPr>
          <a:xfrm>
            <a:off x="690846" y="2776251"/>
            <a:ext cx="10281953" cy="2367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 Medium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/>
          </a:p>
        </p:txBody>
      </p:sp>
      <p:sp>
        <p:nvSpPr>
          <p:cNvPr id="151" name="Google Shape;151;p31"/>
          <p:cNvSpPr txBox="1">
            <a:spLocks noGrp="1"/>
          </p:cNvSpPr>
          <p:nvPr>
            <p:ph type="body" idx="1"/>
          </p:nvPr>
        </p:nvSpPr>
        <p:spPr>
          <a:xfrm>
            <a:off x="690847" y="5497538"/>
            <a:ext cx="9917886" cy="885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ru-RU" b="1"/>
              <a:t>Дискретные случайные величины. Закон распределения вероятностей. Биномиальный закон распределения. Распределение Пуассона</a:t>
            </a:r>
            <a:endParaRPr b="1"/>
          </a:p>
          <a:p>
            <a:pPr marL="0" lvl="0" indent="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endParaRPr b="1"/>
          </a:p>
          <a:p>
            <a:pPr marL="0" lvl="0" indent="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endParaRPr/>
          </a:p>
        </p:txBody>
      </p:sp>
      <p:pic>
        <p:nvPicPr>
          <p:cNvPr id="152" name="Google Shape;152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1"/>
          <p:cNvSpPr txBox="1"/>
          <p:nvPr/>
        </p:nvSpPr>
        <p:spPr>
          <a:xfrm>
            <a:off x="6504494" y="809270"/>
            <a:ext cx="5024043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ru-RU"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Урок 2</a:t>
            </a:r>
            <a:endParaRPr sz="22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На этом уроке мы изучим:</a:t>
            </a:r>
            <a:endParaRPr/>
          </a:p>
        </p:txBody>
      </p:sp>
      <p:sp>
        <p:nvSpPr>
          <p:cNvPr id="159" name="Google Shape;159;p32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l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Что такое дискретная случайная величина.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Закон распределения вероятностей.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Биномиальное распределение.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Распределение Пуассона.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3"/>
          <p:cNvPicPr preferRelativeResize="0"/>
          <p:nvPr/>
        </p:nvPicPr>
        <p:blipFill rotWithShape="1">
          <a:blip r:embed="rId3">
            <a:alphaModFix/>
          </a:blip>
          <a:srcRect t="31249" b="31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3"/>
          <p:cNvSpPr txBox="1"/>
          <p:nvPr/>
        </p:nvSpPr>
        <p:spPr>
          <a:xfrm>
            <a:off x="690846" y="499646"/>
            <a:ext cx="10414155" cy="5521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ru-RU" sz="4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Случайная величина </a:t>
            </a:r>
            <a:r>
              <a:rPr lang="ru-RU" sz="4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 та</a:t>
            </a:r>
            <a:r>
              <a:rPr lang="ru-RU"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которая в результате испытания принимает только одно возможное значение.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ru-RU" sz="4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/>
          </a:p>
          <a:p>
            <a:pPr marL="0" marR="0" lvl="0" indent="0" algn="l" rtl="0">
              <a:lnSpc>
                <a:spcPct val="12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endParaRPr sz="44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4"/>
          <p:cNvSpPr txBox="1">
            <a:spLocks noGrp="1"/>
          </p:cNvSpPr>
          <p:nvPr>
            <p:ph type="title"/>
          </p:nvPr>
        </p:nvSpPr>
        <p:spPr>
          <a:xfrm>
            <a:off x="690847" y="1112704"/>
            <a:ext cx="10810306" cy="3966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 b="1"/>
              <a:t>Дискретная случайная величина</a:t>
            </a:r>
            <a:r>
              <a:rPr lang="ru-RU" sz="3959"/>
              <a:t> </a:t>
            </a:r>
            <a:br>
              <a:rPr lang="ru-RU" sz="3959"/>
            </a:br>
            <a:r>
              <a:rPr lang="ru-RU" sz="3959"/>
              <a:t>принимает отделенные друг от друга значения.</a:t>
            </a:r>
            <a:br>
              <a:rPr lang="ru-RU" sz="3959"/>
            </a:br>
            <a:endParaRPr sz="3959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5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3638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ru-RU" sz="2800"/>
              <a:t>Например, в результате стократного подбрасывания </a:t>
            </a:r>
            <a:br>
              <a:rPr lang="ru-RU" sz="2800"/>
            </a:br>
            <a:r>
              <a:rPr lang="ru-RU" sz="2800"/>
              <a:t>монеты орел может выпасть 50 или 51 раз (целое число </a:t>
            </a:r>
            <a:br>
              <a:rPr lang="ru-RU" sz="2800"/>
            </a:br>
            <a:r>
              <a:rPr lang="ru-RU" sz="2800"/>
              <a:t>в диапазоне от 0 до 100 включительно), но не 50 с половиной раз.</a:t>
            </a:r>
            <a:endParaRPr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/>
              <a:t>Примеры дискретной случайной величины</a:t>
            </a:r>
            <a:endParaRPr sz="3959"/>
          </a:p>
        </p:txBody>
      </p:sp>
      <p:sp>
        <p:nvSpPr>
          <p:cNvPr id="182" name="Google Shape;182;p36"/>
          <p:cNvSpPr txBox="1">
            <a:spLocks noGrp="1"/>
          </p:cNvSpPr>
          <p:nvPr>
            <p:ph type="body" idx="1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выпаданий орла при стократном подбрасывании монеты.</a:t>
            </a:r>
            <a:br>
              <a:rPr lang="ru-RU"/>
            </a:b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endParaRPr/>
          </a:p>
          <a:p>
            <a:pPr marL="457200" lvl="0" indent="-24765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None/>
            </a:pP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7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/>
              <a:t>Примеры дискретной случайной величины</a:t>
            </a:r>
            <a:endParaRPr sz="3959"/>
          </a:p>
        </p:txBody>
      </p:sp>
      <p:sp>
        <p:nvSpPr>
          <p:cNvPr id="188" name="Google Shape;188;p37"/>
          <p:cNvSpPr txBox="1">
            <a:spLocks noGrp="1"/>
          </p:cNvSpPr>
          <p:nvPr>
            <p:ph type="body" idx="1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Число выпаданий орла при стократном подбрасывании монеты.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дождливых дней лета.</a:t>
            </a:r>
            <a:endParaRPr/>
          </a:p>
          <a:p>
            <a:pPr marL="457200" lvl="0" indent="-24765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None/>
            </a:pPr>
            <a:endParaRPr/>
          </a:p>
          <a:p>
            <a:pPr marL="457200" lvl="0" indent="-24765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None/>
            </a:pP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8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/>
              <a:t>Примеры дискретной случайной величины</a:t>
            </a:r>
            <a:endParaRPr sz="3959"/>
          </a:p>
        </p:txBody>
      </p:sp>
      <p:sp>
        <p:nvSpPr>
          <p:cNvPr id="194" name="Google Shape;194;p38"/>
          <p:cNvSpPr txBox="1">
            <a:spLocks noGrp="1"/>
          </p:cNvSpPr>
          <p:nvPr>
            <p:ph type="body" idx="1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 dirty="0"/>
              <a:t>Число </a:t>
            </a:r>
            <a:r>
              <a:rPr lang="ru-RU" dirty="0" err="1"/>
              <a:t>выпаданий</a:t>
            </a:r>
            <a:r>
              <a:rPr lang="ru-RU" dirty="0"/>
              <a:t> орла при стократном подбрасывании монеты.</a:t>
            </a:r>
            <a:br>
              <a:rPr lang="ru-RU" dirty="0"/>
            </a:br>
            <a:endParaRPr dirty="0"/>
          </a:p>
          <a:p>
            <a:pPr marL="457200" lvl="0" indent="-4572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 dirty="0"/>
              <a:t>Число дождливых дней лета.</a:t>
            </a:r>
            <a:endParaRPr lang="en-US" dirty="0"/>
          </a:p>
          <a:p>
            <a:pPr marL="457200" lvl="0" indent="-4572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endParaRPr lang="en-US" dirty="0"/>
          </a:p>
          <a:p>
            <a:pPr marL="457200" lvl="0" indent="-4572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 dirty="0"/>
              <a:t>Число метеоритов, упавших на Землю за год.</a:t>
            </a:r>
            <a:br>
              <a:rPr lang="ru-RU" dirty="0"/>
            </a:b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</Words>
  <Application>Microsoft Office PowerPoint</Application>
  <PresentationFormat>Widescreen</PresentationFormat>
  <Paragraphs>45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Roboto</vt:lpstr>
      <vt:lpstr>Roboto Medium</vt:lpstr>
      <vt:lpstr>Times New Roman</vt:lpstr>
      <vt:lpstr>Arial</vt:lpstr>
      <vt:lpstr>Тема Office</vt:lpstr>
      <vt:lpstr>Тема Office</vt:lpstr>
      <vt:lpstr>Теория вероятностей и математическая статистика</vt:lpstr>
      <vt:lpstr>Теория вероятностей и математическая статистика</vt:lpstr>
      <vt:lpstr>На этом уроке мы изучим:</vt:lpstr>
      <vt:lpstr>PowerPoint Presentation</vt:lpstr>
      <vt:lpstr>Дискретная случайная величина  принимает отделенные друг от друга значения. </vt:lpstr>
      <vt:lpstr>Например, в результате стократного подбрасывания  монеты орел может выпасть 50 или 51 раз (целое число  в диапазоне от 0 до 100 включительно), но не 50 с половиной раз.</vt:lpstr>
      <vt:lpstr>Примеры дискретной случайной величины</vt:lpstr>
      <vt:lpstr>Примеры дискретной случайной величины</vt:lpstr>
      <vt:lpstr>Примеры дискретной случайной величины</vt:lpstr>
      <vt:lpstr>Закон распределения вероятностей дискретной случайной величины — это соответствие между возможными значениями этой величины и вероятностями, которые им соответствуют.</vt:lpstr>
      <vt:lpstr>Биномиальное распределение — один из примеров дискретного распределения.  Биномиальный закон распределения — это закон распределения числа X = k наступлений события A в n независимых испытаниях, в каждом из которых оно может произойти с вероятностью p.</vt:lpstr>
      <vt:lpstr> Число наступления события — это дискретная величина из отрезка [0, n]. Вероятности возможных значений этой величины определяются по формуле Бернулли: </vt:lpstr>
      <vt:lpstr>   Если проводится большое количество испытаний n и при этом вероятность p появления события A в отдельном испытании мала, применяют формулу Пуассона для вычисления вероятности того, что событие произойдет m раз в n испытаниях: </vt:lpstr>
      <vt:lpstr>Распределение Пуассона и формула Пуассона часто применяются в теории массового обслуживания (ТМО).  </vt:lpstr>
      <vt:lpstr>ТМО — это раздел теории вероятностей, в котором исследуется рациональный выбор структуры системы обслуживания и его процесса. В основе теории — изучение потоков требований на обслуживание, поступающих в систему и выходящих из нее, длительности ожидания и длины очередей.  </vt:lpstr>
      <vt:lpstr>Итоги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Теория вероятностей и математическая статистика</dc:title>
  <cp:lastModifiedBy>Svetlana Medvedeva</cp:lastModifiedBy>
  <cp:revision>1</cp:revision>
  <dcterms:modified xsi:type="dcterms:W3CDTF">2020-09-10T18:04:32Z</dcterms:modified>
</cp:coreProperties>
</file>